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3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2274" y="924"/>
      </p:cViewPr>
      <p:guideLst>
        <p:guide orient="horz" pos="333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CAB497-04CD-87DC-95FA-E3BA654B4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3FAE-E995-468D-A830-67DD6203203A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C365CD-4A4F-4E75-8289-8EAF7040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96AAD3-FA35-03AD-C1F5-C9C42B97B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79481-7938-4C49-9DEF-94D6467BB8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436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AD3268-1B11-4A9D-B0D1-6C3F175A2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09B78-ABCC-463E-874A-DA14591CFE83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1D5CBE-CC09-D125-1899-16925E899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366FF0-68D9-EE9A-C05D-73BDDBC6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20C60-F341-460E-8047-3433BA1202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195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D48625-27A9-45AA-5CC5-2DB3B28B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62163-5248-456E-8752-82A629541C43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9542B5-8994-56EC-329E-AEFC84B6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2E2548-95CA-E782-8114-2587B0AB1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E0C61-24C9-40DF-842C-1E11F0EF24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456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23DE16-53D6-6F3B-F7F7-B714FA83B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43267-9158-40B2-AB3F-D17EC5A57D11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20B59A-C42A-C657-FFA7-1D4579F6E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AF1EA9-01C0-6981-08BB-ADA60C049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8E525-A9A1-4A3A-AD4F-685B4F9F8E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800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D079F7-6553-CA49-3A5A-A3D8A17E6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51FF8-C3FC-4D03-AFCA-13C83B22B11E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51A713-DF40-A312-8B75-620192DA6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3797FD-172C-CE7B-7F78-76402BC6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22B62-10FA-4C58-AF92-89F8C2519FD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975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2F535CE-DF73-9CF3-B086-703DF471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14140-D111-4460-845C-476AA60BD5B0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EA8B017-2D18-E6EF-3EC5-70EDE74EE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FBC3F13-B659-332E-7E80-C8BC164B6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FC550-09F1-4EF1-B447-7055BD2FDA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367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91A046A7-595E-50CF-2B32-A7EB90C30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A83E4-8AC1-4DE1-9024-31E60A485D89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FBEE14F2-27BD-1835-5B88-3D7F0BA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04E19DD5-63D6-5FB6-8977-9B6A8BB2C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AE6A0-FC5D-46BF-ADA0-7120A2035E9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585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666DD40A-2A27-161D-68BB-5BDDA631F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9C352-B608-41A4-B9A3-DA0FAC749707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1F20BCC-49EA-656B-5DD7-D5F2EB6EE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3A5D0F7B-8F07-569C-C5E9-3DF4BA2C2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14683-D296-4D1A-8119-BDEE87F654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068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E7144E43-22D8-0055-E668-1DA8A3FD7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0D712-4A7E-491A-A3CD-75183BBFCE89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8401948-E10A-7912-3046-C32A54D35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9B8C05B2-0AD0-F8B4-0ABA-410AADF9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7430C-69C8-49B2-B36A-5D596BCFC2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399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6595BC7-EABE-A262-24A8-43C984D3D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5551F-4727-40FE-816D-7597ACF820AE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451A498-45C4-C912-1C2C-5DE54DE90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F2D20F2-F47A-371A-1D6F-53068AC95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EFB48-6B91-439A-ADCA-C79862A1C7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66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469BF43-CFC3-0294-8B12-2E60FCEFC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2BC93-C4FD-404F-AD38-CC6689187AB3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BDA02E0-51CE-832D-F823-9DE9B87E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55B6127-7982-5E3E-9D62-58B748E2E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3F782-07B3-4A0E-8347-7825112F981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3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1EC9FCD8-9CA9-54C9-8DCA-9FF935475D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4DB1A48D-54E5-5EF9-F2EE-84E3CEEFEB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62A0AA-8452-470D-F9BB-E070B8B2A9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2855D4A-3AEA-4F95-A89C-09F283122657}" type="datetimeFigureOut">
              <a:rPr lang="ja-JP" altLang="en-US"/>
              <a:pPr>
                <a:defRPr/>
              </a:pPr>
              <a:t>2025/10/29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993DF9-F53F-DD76-2122-7D7863C6B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CEA491-2D66-22AC-CA42-3022D5DED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6EF0645-5BD4-414F-8B76-EEFBBB30BB2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62CB8FE-94DF-35E7-A5BD-49EF8F4CB1F4}"/>
              </a:ext>
            </a:extLst>
          </p:cNvPr>
          <p:cNvSpPr/>
          <p:nvPr/>
        </p:nvSpPr>
        <p:spPr>
          <a:xfrm>
            <a:off x="1197301" y="476250"/>
            <a:ext cx="9932919" cy="2305050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1" name="テキスト ボックス 4">
            <a:extLst>
              <a:ext uri="{FF2B5EF4-FFF2-40B4-BE49-F238E27FC236}">
                <a16:creationId xmlns:a16="http://schemas.microsoft.com/office/drawing/2014/main" id="{CD863D4E-B024-C01D-AF0A-6E156B1E5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063" y="620714"/>
            <a:ext cx="7200900" cy="15700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8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The 50th Annual Meeting of the Japanese Society for Investigative Dermatology</a:t>
            </a:r>
          </a:p>
          <a:p>
            <a:pPr algn="ctr" eaLnBrk="1" hangingPunct="1">
              <a:defRPr/>
            </a:pPr>
            <a:r>
              <a:rPr lang="en-US" altLang="ja-JP" sz="4000" dirty="0">
                <a:solidFill>
                  <a:srgbClr val="000000"/>
                </a:solidFill>
                <a:latin typeface="+mj-lt"/>
                <a:ea typeface="MS UI Gothic" pitchFamily="50" charset="-128"/>
              </a:rPr>
              <a:t>COI	Disclosure</a:t>
            </a:r>
          </a:p>
        </p:txBody>
      </p:sp>
      <p:sp>
        <p:nvSpPr>
          <p:cNvPr id="2052" name="テキスト ボックス 5">
            <a:extLst>
              <a:ext uri="{FF2B5EF4-FFF2-40B4-BE49-F238E27FC236}">
                <a16:creationId xmlns:a16="http://schemas.microsoft.com/office/drawing/2014/main" id="{7A264448-4218-8BDE-54BE-7FD3A2BD6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6" y="2276476"/>
            <a:ext cx="49688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2400" dirty="0">
                <a:latin typeface="+mn-lt"/>
                <a:ea typeface="ＭＳ ゴシック" pitchFamily="49" charset="-128"/>
                <a:cs typeface="Arial" pitchFamily="34" charset="0"/>
              </a:rPr>
              <a:t>Name of First Author</a:t>
            </a:r>
            <a:endParaRPr lang="ja-JP" altLang="en-US" sz="2400" dirty="0">
              <a:latin typeface="+mn-lt"/>
              <a:ea typeface="ＭＳ ゴシック" pitchFamily="49" charset="-128"/>
              <a:cs typeface="Arial" pitchFamily="34" charset="0"/>
            </a:endParaRPr>
          </a:p>
        </p:txBody>
      </p:sp>
      <p:sp>
        <p:nvSpPr>
          <p:cNvPr id="2053" name="テキスト ボックス 8">
            <a:extLst>
              <a:ext uri="{FF2B5EF4-FFF2-40B4-BE49-F238E27FC236}">
                <a16:creationId xmlns:a16="http://schemas.microsoft.com/office/drawing/2014/main" id="{EE589061-9FFA-9785-1137-A8E804F8A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9188" y="3127376"/>
            <a:ext cx="7523162" cy="7334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500"/>
              </a:lnSpc>
              <a:defRPr/>
            </a:pPr>
            <a:r>
              <a:rPr kumimoji="0" lang="en-US" altLang="ja-JP" sz="2400" dirty="0">
                <a:latin typeface="+mn-lt"/>
              </a:rPr>
              <a:t>In connection with the presentation, I disclose COI with the following companies/organizations.</a:t>
            </a:r>
            <a:r>
              <a:rPr lang="en-US" altLang="ja-JP" sz="2200" dirty="0">
                <a:latin typeface="+mn-lt"/>
              </a:rPr>
              <a:t>.</a:t>
            </a:r>
            <a:endParaRPr lang="ja-JP" altLang="en-US" sz="2200" dirty="0">
              <a:latin typeface="+mn-lt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59F9A4-6713-1D42-08BB-408375530F44}"/>
              </a:ext>
            </a:extLst>
          </p:cNvPr>
          <p:cNvSpPr/>
          <p:nvPr/>
        </p:nvSpPr>
        <p:spPr>
          <a:xfrm>
            <a:off x="551384" y="333375"/>
            <a:ext cx="11161240" cy="61912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61" name="テキスト ボックス 23">
            <a:extLst>
              <a:ext uri="{FF2B5EF4-FFF2-40B4-BE49-F238E27FC236}">
                <a16:creationId xmlns:a16="http://schemas.microsoft.com/office/drawing/2014/main" id="{E1815DF6-EBC7-916D-A924-F95E96871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3933825"/>
            <a:ext cx="74168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ja-JP" sz="2000" dirty="0"/>
              <a:t>A position of a board member or advisor : </a:t>
            </a:r>
            <a:r>
              <a:rPr lang="ja-JP" altLang="en-US" sz="2000" dirty="0">
                <a:latin typeface="+mj-lt"/>
                <a:cs typeface="Arial" pitchFamily="34" charset="0"/>
              </a:rPr>
              <a:t>○○</a:t>
            </a:r>
            <a:r>
              <a:rPr lang="en-US" altLang="ja-JP" sz="2000" dirty="0"/>
              <a:t>Pharmaceuticals, Inc.</a:t>
            </a:r>
          </a:p>
        </p:txBody>
      </p:sp>
      <p:sp>
        <p:nvSpPr>
          <p:cNvPr id="2062" name="テキスト ボックス 24">
            <a:extLst>
              <a:ext uri="{FF2B5EF4-FFF2-40B4-BE49-F238E27FC236}">
                <a16:creationId xmlns:a16="http://schemas.microsoft.com/office/drawing/2014/main" id="{9051FD3D-6D0B-96C2-2FFA-8A6B5D4DA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4265613"/>
            <a:ext cx="60452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000" dirty="0">
                <a:latin typeface="+mj-lt"/>
                <a:ea typeface="+mj-ea"/>
                <a:cs typeface="Arial" pitchFamily="34" charset="0"/>
              </a:rPr>
              <a:t>Honoraria for lectures</a:t>
            </a:r>
            <a:r>
              <a:rPr lang="ja-JP" altLang="en-US" sz="2000" dirty="0">
                <a:latin typeface="+mj-lt"/>
                <a:ea typeface="+mj-ea"/>
                <a:cs typeface="Arial" pitchFamily="34" charset="0"/>
              </a:rPr>
              <a:t>： ○○</a:t>
            </a:r>
            <a:r>
              <a:rPr lang="en-US" altLang="ja-JP" sz="2000" dirty="0">
                <a:latin typeface="+mj-lt"/>
                <a:ea typeface="+mj-ea"/>
                <a:cs typeface="Arial" pitchFamily="34" charset="0"/>
              </a:rPr>
              <a:t> </a:t>
            </a:r>
            <a:r>
              <a:rPr lang="en-US" altLang="ja-JP" sz="2000" dirty="0">
                <a:cs typeface="Arial" pitchFamily="34" charset="0"/>
              </a:rPr>
              <a:t>Pharmaceutical </a:t>
            </a:r>
            <a:r>
              <a:rPr lang="ja-JP" altLang="en-US" sz="2000" dirty="0">
                <a:cs typeface="Arial" pitchFamily="34" charset="0"/>
              </a:rPr>
              <a:t> </a:t>
            </a:r>
            <a:r>
              <a:rPr lang="en-US" altLang="ja-JP" sz="2000" dirty="0">
                <a:cs typeface="Arial" pitchFamily="34" charset="0"/>
              </a:rPr>
              <a:t>Co, Ltd.</a:t>
            </a:r>
            <a:endParaRPr lang="ja-JP" altLang="en-US" sz="2000" dirty="0">
              <a:cs typeface="Arial" pitchFamily="34" charset="0"/>
            </a:endParaRPr>
          </a:p>
        </p:txBody>
      </p:sp>
      <p:sp>
        <p:nvSpPr>
          <p:cNvPr id="2063" name="テキスト ボックス 25">
            <a:extLst>
              <a:ext uri="{FF2B5EF4-FFF2-40B4-BE49-F238E27FC236}">
                <a16:creationId xmlns:a16="http://schemas.microsoft.com/office/drawing/2014/main" id="{1D0213E3-A77D-2C96-47AF-9950B8690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4595813"/>
            <a:ext cx="76327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US" altLang="ja-JP" sz="2000" dirty="0"/>
              <a:t>Clinical </a:t>
            </a:r>
            <a:r>
              <a:rPr lang="en-US" altLang="ja-JP" sz="2000" dirty="0" err="1"/>
              <a:t>comissioned</a:t>
            </a:r>
            <a:r>
              <a:rPr lang="en-US" altLang="ja-JP" sz="2000" dirty="0"/>
              <a:t> / joint</a:t>
            </a:r>
            <a:r>
              <a:rPr lang="en-US" altLang="ja-JP" sz="2000" dirty="0">
                <a:latin typeface="+mj-lt"/>
              </a:rPr>
              <a:t> </a:t>
            </a:r>
            <a:r>
              <a:rPr lang="en-US" altLang="ja-JP" sz="2000" dirty="0"/>
              <a:t>research grant </a:t>
            </a:r>
            <a:r>
              <a:rPr lang="ja-JP" altLang="en-US" sz="2000" dirty="0">
                <a:latin typeface="+mj-lt"/>
              </a:rPr>
              <a:t>： ○○</a:t>
            </a:r>
            <a:r>
              <a:rPr lang="en-US" altLang="ja-JP" sz="2000" dirty="0" err="1"/>
              <a:t>Pharma</a:t>
            </a:r>
            <a:r>
              <a:rPr lang="en-US" altLang="ja-JP" sz="2000" dirty="0"/>
              <a:t> Inc</a:t>
            </a:r>
            <a:r>
              <a:rPr lang="en-US" altLang="ja-JP" sz="2000" dirty="0">
                <a:cs typeface="Arial" pitchFamily="34" charset="0"/>
              </a:rPr>
              <a:t>.</a:t>
            </a:r>
            <a:endParaRPr lang="ja-JP" altLang="en-US" sz="2000" dirty="0">
              <a:cs typeface="Arial" pitchFamily="34" charset="0"/>
            </a:endParaRPr>
          </a:p>
        </p:txBody>
      </p:sp>
      <p:sp>
        <p:nvSpPr>
          <p:cNvPr id="2064" name="テキスト ボックス 26">
            <a:extLst>
              <a:ext uri="{FF2B5EF4-FFF2-40B4-BE49-F238E27FC236}">
                <a16:creationId xmlns:a16="http://schemas.microsoft.com/office/drawing/2014/main" id="{8C3201D5-4390-84A1-14FA-933B96C5E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4927600"/>
            <a:ext cx="65532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ja-JP" sz="2000" dirty="0">
                <a:latin typeface="+mj-lt"/>
              </a:rPr>
              <a:t>Scholarship grant </a:t>
            </a:r>
            <a:r>
              <a:rPr lang="ja-JP" altLang="en-US" sz="2000" dirty="0">
                <a:latin typeface="+mj-lt"/>
              </a:rPr>
              <a:t>： ○○</a:t>
            </a:r>
            <a:r>
              <a:rPr lang="en-US" altLang="ja-JP" sz="2000" dirty="0">
                <a:cs typeface="Arial" pitchFamily="34" charset="0"/>
              </a:rPr>
              <a:t> Pharmaceutical </a:t>
            </a:r>
            <a:r>
              <a:rPr lang="ja-JP" altLang="en-US" sz="2000" dirty="0">
                <a:cs typeface="Arial" pitchFamily="34" charset="0"/>
              </a:rPr>
              <a:t> </a:t>
            </a:r>
            <a:r>
              <a:rPr lang="en-US" altLang="ja-JP" sz="2000" dirty="0"/>
              <a:t>Co., Ltd.</a:t>
            </a:r>
          </a:p>
        </p:txBody>
      </p:sp>
      <p:grpSp>
        <p:nvGrpSpPr>
          <p:cNvPr id="2059" name="グループ化 10">
            <a:extLst>
              <a:ext uri="{FF2B5EF4-FFF2-40B4-BE49-F238E27FC236}">
                <a16:creationId xmlns:a16="http://schemas.microsoft.com/office/drawing/2014/main" id="{33DEB664-093D-B91A-7189-DE4B2E741AA3}"/>
              </a:ext>
            </a:extLst>
          </p:cNvPr>
          <p:cNvGrpSpPr>
            <a:grpSpLocks/>
          </p:cNvGrpSpPr>
          <p:nvPr/>
        </p:nvGrpSpPr>
        <p:grpSpPr bwMode="auto">
          <a:xfrm>
            <a:off x="5303839" y="5441950"/>
            <a:ext cx="4321175" cy="939800"/>
            <a:chOff x="3725764" y="5479801"/>
            <a:chExt cx="4320481" cy="939440"/>
          </a:xfrm>
        </p:grpSpPr>
        <p:sp>
          <p:nvSpPr>
            <p:cNvPr id="5" name="線吹き出し 2 4">
              <a:extLst>
                <a:ext uri="{FF2B5EF4-FFF2-40B4-BE49-F238E27FC236}">
                  <a16:creationId xmlns:a16="http://schemas.microsoft.com/office/drawing/2014/main" id="{B8104152-FD51-A489-E3EC-E5A2C2A6635C}"/>
                </a:ext>
              </a:extLst>
            </p:cNvPr>
            <p:cNvSpPr/>
            <p:nvPr/>
          </p:nvSpPr>
          <p:spPr>
            <a:xfrm flipV="1">
              <a:off x="3725764" y="5479801"/>
              <a:ext cx="4320481" cy="885486"/>
            </a:xfrm>
            <a:prstGeom prst="callout2">
              <a:avLst>
                <a:gd name="adj1" fmla="val 48628"/>
                <a:gd name="adj2" fmla="val -210"/>
                <a:gd name="adj3" fmla="val 48628"/>
                <a:gd name="adj4" fmla="val -11503"/>
                <a:gd name="adj5" fmla="val 107966"/>
                <a:gd name="adj6" fmla="val -22170"/>
              </a:avLst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ja-JP" altLang="en-US"/>
            </a:p>
          </p:txBody>
        </p:sp>
        <p:sp>
          <p:nvSpPr>
            <p:cNvPr id="2" name="テキスト ボックス 9">
              <a:extLst>
                <a:ext uri="{FF2B5EF4-FFF2-40B4-BE49-F238E27FC236}">
                  <a16:creationId xmlns:a16="http://schemas.microsoft.com/office/drawing/2014/main" id="{32822DE8-EF56-C0B0-72D8-726F1D8877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7263" y="5534024"/>
              <a:ext cx="429898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>
                  <a:solidFill>
                    <a:srgbClr val="FF0000"/>
                  </a:solidFill>
                </a:rPr>
                <a:t>If </a:t>
              </a:r>
              <a:r>
                <a:rPr lang="ja-JP" altLang="en-US" sz="1600" b="1">
                  <a:solidFill>
                    <a:srgbClr val="FF0000"/>
                  </a:solidFill>
                </a:rPr>
                <a:t>“</a:t>
              </a:r>
              <a:r>
                <a:rPr lang="en-US" altLang="ja-JP" sz="1600" b="1">
                  <a:solidFill>
                    <a:srgbClr val="FF0000"/>
                  </a:solidFill>
                </a:rPr>
                <a:t>yes”,   leave the relevant item(s) and give the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>
                  <a:solidFill>
                    <a:srgbClr val="FF0000"/>
                  </a:solidFill>
                </a:rPr>
                <a:t>name(s) of company / organization concerned.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>
                  <a:solidFill>
                    <a:srgbClr val="FF0000"/>
                  </a:solidFill>
                </a:rPr>
                <a:t>(No need to disclose the amounts. )</a:t>
              </a:r>
              <a:endParaRPr lang="ja-JP" altLang="en-US" sz="1600" b="1">
                <a:solidFill>
                  <a:srgbClr val="FF0000"/>
                </a:solidFill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B5F1FAED-878E-CBDE-C3C0-21672C5B879B}"/>
                </a:ext>
              </a:extLst>
            </p:cNvPr>
            <p:cNvSpPr/>
            <p:nvPr/>
          </p:nvSpPr>
          <p:spPr>
            <a:xfrm>
              <a:off x="3725764" y="5479801"/>
              <a:ext cx="4320481" cy="93944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ja-JP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</TotalTime>
  <Words>115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公益社団法人 日本皮膚科学会</cp:lastModifiedBy>
  <cp:revision>47</cp:revision>
  <cp:lastPrinted>2017-11-06T02:38:40Z</cp:lastPrinted>
  <dcterms:created xsi:type="dcterms:W3CDTF">2012-08-27T05:53:00Z</dcterms:created>
  <dcterms:modified xsi:type="dcterms:W3CDTF">2025-10-29T02:36:16Z</dcterms:modified>
</cp:coreProperties>
</file>